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1922" autoAdjust="0"/>
  </p:normalViewPr>
  <p:slideViewPr>
    <p:cSldViewPr snapToGrid="0">
      <p:cViewPr varScale="1">
        <p:scale>
          <a:sx n="77" d="100"/>
          <a:sy n="77" d="100"/>
        </p:scale>
        <p:origin x="36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07-07-2016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07-07-2016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07-07-2016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07-07-2016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07-07-2016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07-07-2016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07-07-2016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07-07-2016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07-07-2016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07-07-2016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07-07-2016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07-07-2016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07-07-2016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07-07-2016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07-07-2016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07-07-2016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07-07-2016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07-07-2016</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irtrans.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747407" y="775607"/>
            <a:ext cx="3978000" cy="1169667"/>
          </a:xfrm>
          <a:prstGeom prst="rect">
            <a:avLst/>
          </a:prstGeom>
        </p:spPr>
      </p:pic>
      <p:sp>
        <p:nvSpPr>
          <p:cNvPr id="2" name="Title 1"/>
          <p:cNvSpPr>
            <a:spLocks noGrp="1"/>
          </p:cNvSpPr>
          <p:nvPr>
            <p:ph type="ctrTitle"/>
          </p:nvPr>
        </p:nvSpPr>
        <p:spPr>
          <a:xfrm>
            <a:off x="1835377" y="649393"/>
            <a:ext cx="8394474" cy="4490356"/>
          </a:xfrm>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a:solidFill>
                  <a:schemeClr val="bg1">
                    <a:lumMod val="95000"/>
                    <a:lumOff val="5000"/>
                  </a:schemeClr>
                </a:solidFill>
              </a:rPr>
              <a:t> </a:t>
            </a:r>
            <a:r>
              <a:rPr lang="en-US" sz="6700" dirty="0">
                <a:solidFill>
                  <a:schemeClr val="accent1"/>
                </a:solidFill>
                <a:latin typeface="Book Antiqua" panose="02040602050305030304" pitchFamily="18" charset="0"/>
              </a:rPr>
              <a:t>STEP BY STEP GUIDE TO </a:t>
            </a:r>
            <a:r>
              <a:rPr lang="en-US" sz="6700" dirty="0" smtClean="0">
                <a:solidFill>
                  <a:schemeClr val="accent1"/>
                </a:solidFill>
                <a:latin typeface="Book Antiqua" panose="02040602050305030304" pitchFamily="18" charset="0"/>
              </a:rPr>
              <a:t>Exporting </a:t>
            </a:r>
            <a:r>
              <a:rPr lang="en-US" sz="6700" dirty="0">
                <a:solidFill>
                  <a:schemeClr val="accent1"/>
                </a:solidFill>
                <a:latin typeface="Book Antiqua" panose="02040602050305030304" pitchFamily="18" charset="0"/>
              </a:rPr>
              <a:t/>
            </a:r>
            <a:br>
              <a:rPr lang="en-US" sz="6700" dirty="0">
                <a:solidFill>
                  <a:schemeClr val="accent1"/>
                </a:solidFill>
                <a:latin typeface="Book Antiqua" panose="02040602050305030304" pitchFamily="18" charset="0"/>
              </a:rPr>
            </a:br>
            <a:r>
              <a:rPr lang="en-US" sz="6700" dirty="0">
                <a:solidFill>
                  <a:schemeClr val="accent1"/>
                </a:solidFill>
                <a:latin typeface="Book Antiqua" panose="02040602050305030304" pitchFamily="18" charset="0"/>
              </a:rPr>
              <a:t>WORKSHOP </a:t>
            </a:r>
          </a:p>
        </p:txBody>
      </p:sp>
      <p:sp>
        <p:nvSpPr>
          <p:cNvPr id="3" name="Subtitle 2"/>
          <p:cNvSpPr>
            <a:spLocks noGrp="1"/>
          </p:cNvSpPr>
          <p:nvPr>
            <p:ph type="subTitle" idx="1"/>
          </p:nvPr>
        </p:nvSpPr>
        <p:spPr/>
        <p:txBody>
          <a:bodyPr/>
          <a:lstStyle/>
          <a:p>
            <a:endParaRPr lang="en-US" dirty="0"/>
          </a:p>
          <a:p>
            <a:endParaRPr lang="en-US" dirty="0"/>
          </a:p>
          <a:p>
            <a:r>
              <a:rPr lang="en-US" dirty="0"/>
              <a:t> </a:t>
            </a:r>
            <a:endParaRPr lang="en-US" sz="1600" b="1"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31" y="5667295"/>
            <a:ext cx="2365868" cy="1073540"/>
          </a:xfrm>
          <a:prstGeom prst="rect">
            <a:avLst/>
          </a:prstGeom>
        </p:spPr>
      </p:pic>
    </p:spTree>
    <p:extLst>
      <p:ext uri="{BB962C8B-B14F-4D97-AF65-F5344CB8AC3E}">
        <p14:creationId xmlns:p14="http://schemas.microsoft.com/office/powerpoint/2010/main" val="2369597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4825262"/>
            <a:ext cx="8534400" cy="1507067"/>
          </a:xfrm>
        </p:spPr>
        <p:txBody>
          <a:bodyPr>
            <a:normAutofit/>
          </a:bodyPr>
          <a:lstStyle/>
          <a:p>
            <a:r>
              <a:rPr lang="en-US" sz="4400" b="1" dirty="0" smtClean="0"/>
              <a:t>ORIGIN COST (JAMAICA) </a:t>
            </a:r>
            <a:endParaRPr lang="en-US" sz="4400" dirty="0"/>
          </a:p>
        </p:txBody>
      </p:sp>
      <p:sp>
        <p:nvSpPr>
          <p:cNvPr id="3" name="Content Placeholder 2"/>
          <p:cNvSpPr>
            <a:spLocks noGrp="1"/>
          </p:cNvSpPr>
          <p:nvPr>
            <p:ph idx="1"/>
          </p:nvPr>
        </p:nvSpPr>
        <p:spPr>
          <a:xfrm>
            <a:off x="684212" y="1123122"/>
            <a:ext cx="8534400" cy="3615267"/>
          </a:xfrm>
        </p:spPr>
        <p:txBody>
          <a:bodyPr>
            <a:normAutofit fontScale="25000" lnSpcReduction="20000"/>
          </a:bodyPr>
          <a:lstStyle/>
          <a:p>
            <a:endParaRPr lang="en-US" dirty="0"/>
          </a:p>
          <a:p>
            <a:endParaRPr lang="en-US" dirty="0"/>
          </a:p>
          <a:p>
            <a:r>
              <a:rPr lang="en-US" sz="9600" dirty="0" smtClean="0"/>
              <a:t>COST </a:t>
            </a:r>
            <a:r>
              <a:rPr lang="en-US" sz="9600" dirty="0"/>
              <a:t>OF GOODS </a:t>
            </a:r>
            <a:endParaRPr lang="en-US" sz="9600" dirty="0" smtClean="0"/>
          </a:p>
          <a:p>
            <a:r>
              <a:rPr lang="en-US" sz="9600" dirty="0" smtClean="0"/>
              <a:t>CUSTOMS BROKERAGE</a:t>
            </a:r>
            <a:endParaRPr lang="en-US" sz="9600" dirty="0"/>
          </a:p>
          <a:p>
            <a:r>
              <a:rPr lang="en-US" sz="9600" dirty="0" smtClean="0"/>
              <a:t>INLAND </a:t>
            </a:r>
            <a:r>
              <a:rPr lang="en-US" sz="9600" dirty="0"/>
              <a:t>TRANSPORT </a:t>
            </a:r>
          </a:p>
          <a:p>
            <a:r>
              <a:rPr lang="en-US" sz="9600" dirty="0" smtClean="0"/>
              <a:t>EXPORT </a:t>
            </a:r>
            <a:r>
              <a:rPr lang="en-US" sz="9600" dirty="0"/>
              <a:t>PROCESSING </a:t>
            </a:r>
          </a:p>
          <a:p>
            <a:r>
              <a:rPr lang="en-US" sz="9600" dirty="0" smtClean="0"/>
              <a:t>PORT/AIRLINE </a:t>
            </a:r>
            <a:r>
              <a:rPr lang="en-US" sz="9600" dirty="0"/>
              <a:t>FEES </a:t>
            </a:r>
          </a:p>
          <a:p>
            <a:r>
              <a:rPr lang="en-US" sz="9600" dirty="0" smtClean="0"/>
              <a:t>CONSOLIDATION </a:t>
            </a:r>
            <a:endParaRPr lang="en-US" sz="9600" dirty="0"/>
          </a:p>
          <a:p>
            <a:r>
              <a:rPr lang="en-US" sz="9600" dirty="0" smtClean="0"/>
              <a:t>WAREHOUSING </a:t>
            </a:r>
            <a:endParaRPr lang="en-US" sz="9600" dirty="0"/>
          </a:p>
          <a:p>
            <a:r>
              <a:rPr lang="en-US" sz="9600" dirty="0" smtClean="0"/>
              <a:t>MARINE </a:t>
            </a:r>
            <a:r>
              <a:rPr lang="en-US" sz="9600" dirty="0"/>
              <a:t>INSURANCE </a:t>
            </a:r>
          </a:p>
          <a:p>
            <a:r>
              <a:rPr lang="en-US" sz="9600" dirty="0" smtClean="0"/>
              <a:t>FREIGHT </a:t>
            </a:r>
            <a:r>
              <a:rPr lang="en-US" sz="9600" dirty="0"/>
              <a:t>(AIR OR SEA) </a:t>
            </a:r>
          </a:p>
          <a:p>
            <a:endParaRPr lang="en-US" sz="9600" dirty="0"/>
          </a:p>
        </p:txBody>
      </p:sp>
    </p:spTree>
    <p:extLst>
      <p:ext uri="{BB962C8B-B14F-4D97-AF65-F5344CB8AC3E}">
        <p14:creationId xmlns:p14="http://schemas.microsoft.com/office/powerpoint/2010/main" val="1223328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DESTINATION </a:t>
            </a:r>
            <a:r>
              <a:rPr lang="en-US" b="1" dirty="0"/>
              <a:t>COST  </a:t>
            </a:r>
            <a:endParaRPr lang="en-US" dirty="0"/>
          </a:p>
        </p:txBody>
      </p:sp>
      <p:sp>
        <p:nvSpPr>
          <p:cNvPr id="3" name="Content Placeholder 2"/>
          <p:cNvSpPr>
            <a:spLocks noGrp="1"/>
          </p:cNvSpPr>
          <p:nvPr>
            <p:ph idx="1"/>
          </p:nvPr>
        </p:nvSpPr>
        <p:spPr/>
        <p:txBody>
          <a:bodyPr>
            <a:normAutofit fontScale="85000" lnSpcReduction="20000"/>
          </a:bodyPr>
          <a:lstStyle/>
          <a:p>
            <a:r>
              <a:rPr lang="en-US" sz="2800" dirty="0" smtClean="0"/>
              <a:t>TRANSHIPMENT </a:t>
            </a:r>
            <a:r>
              <a:rPr lang="en-US" sz="2800" dirty="0"/>
              <a:t>INSPECTION </a:t>
            </a:r>
          </a:p>
          <a:p>
            <a:r>
              <a:rPr lang="en-US" sz="2800" dirty="0" smtClean="0"/>
              <a:t>TERMINAL </a:t>
            </a:r>
            <a:r>
              <a:rPr lang="en-US" sz="2800" dirty="0"/>
              <a:t>HANDLING </a:t>
            </a:r>
          </a:p>
          <a:p>
            <a:r>
              <a:rPr lang="en-US" sz="2800" dirty="0" smtClean="0"/>
              <a:t>CUSTOMS </a:t>
            </a:r>
            <a:r>
              <a:rPr lang="en-US" sz="2800" dirty="0"/>
              <a:t>CLEARANCE </a:t>
            </a:r>
          </a:p>
          <a:p>
            <a:r>
              <a:rPr lang="en-US" sz="2800" dirty="0" smtClean="0"/>
              <a:t>STORAGE/DEMURRAGE </a:t>
            </a:r>
            <a:r>
              <a:rPr lang="en-US" sz="2800" dirty="0"/>
              <a:t>ETC </a:t>
            </a:r>
          </a:p>
          <a:p>
            <a:r>
              <a:rPr lang="en-US" sz="2800" dirty="0" smtClean="0"/>
              <a:t>CUSTOMS </a:t>
            </a:r>
            <a:r>
              <a:rPr lang="en-US" sz="2800" dirty="0"/>
              <a:t>DUTY/TAXES </a:t>
            </a:r>
          </a:p>
          <a:p>
            <a:r>
              <a:rPr lang="en-US" sz="2800" dirty="0" smtClean="0"/>
              <a:t>INLAND </a:t>
            </a:r>
            <a:r>
              <a:rPr lang="en-US" sz="2800" dirty="0"/>
              <a:t>HAULAGE </a:t>
            </a:r>
          </a:p>
          <a:p>
            <a:r>
              <a:rPr lang="en-US" sz="2800" dirty="0" smtClean="0"/>
              <a:t>WAREHOUSING </a:t>
            </a:r>
            <a:endParaRPr lang="en-US" sz="2800" dirty="0"/>
          </a:p>
          <a:p>
            <a:r>
              <a:rPr lang="en-US" sz="2800" dirty="0" smtClean="0"/>
              <a:t>DISTRIBUTORS</a:t>
            </a:r>
            <a:r>
              <a:rPr lang="en-US" sz="2800" dirty="0"/>
              <a:t>’ MARK-UP</a:t>
            </a:r>
            <a:r>
              <a:rPr lang="en-US" dirty="0"/>
              <a:t> </a:t>
            </a:r>
            <a:endParaRPr lang="en-US" dirty="0"/>
          </a:p>
        </p:txBody>
      </p:sp>
    </p:spTree>
    <p:extLst>
      <p:ext uri="{BB962C8B-B14F-4D97-AF65-F5344CB8AC3E}">
        <p14:creationId xmlns:p14="http://schemas.microsoft.com/office/powerpoint/2010/main" val="2008246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SHIPPING &amp; LOGISTICS DOCUMENTATION </a:t>
            </a:r>
            <a:endParaRPr lang="en-US" b="1" dirty="0"/>
          </a:p>
        </p:txBody>
      </p:sp>
      <p:sp>
        <p:nvSpPr>
          <p:cNvPr id="3" name="Content Placeholder 2"/>
          <p:cNvSpPr>
            <a:spLocks noGrp="1"/>
          </p:cNvSpPr>
          <p:nvPr>
            <p:ph idx="1"/>
          </p:nvPr>
        </p:nvSpPr>
        <p:spPr/>
        <p:txBody>
          <a:bodyPr>
            <a:normAutofit fontScale="77500" lnSpcReduction="20000"/>
          </a:bodyPr>
          <a:lstStyle/>
          <a:p>
            <a:endParaRPr lang="en-US" dirty="0"/>
          </a:p>
          <a:p>
            <a:r>
              <a:rPr lang="en-US" sz="3000" dirty="0" smtClean="0"/>
              <a:t>ORIGINAL </a:t>
            </a:r>
            <a:r>
              <a:rPr lang="en-US" sz="3000" dirty="0"/>
              <a:t>BILL OF LADING/AIRWAY BILL </a:t>
            </a:r>
          </a:p>
          <a:p>
            <a:r>
              <a:rPr lang="en-US" sz="3000" dirty="0" smtClean="0"/>
              <a:t>COMMERCIAL </a:t>
            </a:r>
            <a:r>
              <a:rPr lang="en-US" sz="3000" dirty="0"/>
              <a:t>INVOICE (with HS Codes) </a:t>
            </a:r>
          </a:p>
          <a:p>
            <a:r>
              <a:rPr lang="en-US" sz="3000" dirty="0" smtClean="0"/>
              <a:t>PACKING </a:t>
            </a:r>
            <a:r>
              <a:rPr lang="en-US" sz="3000" dirty="0"/>
              <a:t>LIST </a:t>
            </a:r>
          </a:p>
          <a:p>
            <a:r>
              <a:rPr lang="en-US" sz="3000" dirty="0" smtClean="0"/>
              <a:t>MARINE </a:t>
            </a:r>
            <a:r>
              <a:rPr lang="en-US" sz="3000" dirty="0"/>
              <a:t>INSURANCE CERTIFICATE (UNLESS SHIPPED AT SHIPPERS/BUYERS RISK) </a:t>
            </a:r>
          </a:p>
          <a:p>
            <a:r>
              <a:rPr lang="en-US" sz="3000" dirty="0" smtClean="0"/>
              <a:t>LICENSE/PERMITS/CERTIFICATION </a:t>
            </a:r>
            <a:r>
              <a:rPr lang="en-US" sz="3000" dirty="0"/>
              <a:t>REQUIRED BY EXPORTING/IMPORTING COUNTRY </a:t>
            </a:r>
          </a:p>
          <a:p>
            <a:r>
              <a:rPr lang="en-US" sz="3000" dirty="0" smtClean="0"/>
              <a:t>ORIGIN </a:t>
            </a:r>
            <a:r>
              <a:rPr lang="en-US" sz="3000" dirty="0"/>
              <a:t>CERTIFICATE </a:t>
            </a:r>
          </a:p>
          <a:p>
            <a:endParaRPr lang="en-US" dirty="0"/>
          </a:p>
        </p:txBody>
      </p:sp>
    </p:spTree>
    <p:extLst>
      <p:ext uri="{BB962C8B-B14F-4D97-AF65-F5344CB8AC3E}">
        <p14:creationId xmlns:p14="http://schemas.microsoft.com/office/powerpoint/2010/main" val="3341482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3431" y="4958030"/>
            <a:ext cx="8534400" cy="1507067"/>
          </a:xfrm>
        </p:spPr>
        <p:txBody>
          <a:bodyPr/>
          <a:lstStyle/>
          <a:p>
            <a:r>
              <a:rPr lang="en-US" b="1" dirty="0" smtClean="0"/>
              <a:t>AKNLOWLEGEMENTS</a:t>
            </a:r>
            <a:endParaRPr lang="en-US" b="1" dirty="0"/>
          </a:p>
        </p:txBody>
      </p:sp>
      <p:sp>
        <p:nvSpPr>
          <p:cNvPr id="3" name="Content Placeholder 2"/>
          <p:cNvSpPr>
            <a:spLocks noGrp="1"/>
          </p:cNvSpPr>
          <p:nvPr>
            <p:ph idx="1"/>
          </p:nvPr>
        </p:nvSpPr>
        <p:spPr>
          <a:xfrm>
            <a:off x="784772" y="367747"/>
            <a:ext cx="7573617" cy="3339548"/>
          </a:xfrm>
        </p:spPr>
        <p:txBody>
          <a:bodyPr>
            <a:normAutofit fontScale="85000" lnSpcReduction="10000"/>
          </a:bodyPr>
          <a:lstStyle/>
          <a:p>
            <a:r>
              <a:rPr lang="en-US" b="1" dirty="0" smtClean="0"/>
              <a:t>DOCUMENT ORIGINALLY PREPARED BY:</a:t>
            </a:r>
            <a:endParaRPr lang="en-US" b="1" dirty="0"/>
          </a:p>
          <a:p>
            <a:r>
              <a:rPr lang="en-US" b="1" dirty="0"/>
              <a:t>BEVERLY JOHNSON JLB INTERNATIONAL LTD (Jamaica &amp; the UK)</a:t>
            </a:r>
            <a:r>
              <a:rPr lang="en-US" dirty="0"/>
              <a:t> </a:t>
            </a:r>
            <a:endParaRPr lang="en-US" dirty="0" smtClean="0"/>
          </a:p>
          <a:p>
            <a:endParaRPr lang="en-US" dirty="0"/>
          </a:p>
          <a:p>
            <a:r>
              <a:rPr lang="en-US" b="1" dirty="0" smtClean="0"/>
              <a:t>ADAPTED BY :</a:t>
            </a:r>
          </a:p>
          <a:p>
            <a:r>
              <a:rPr lang="en-US" b="1" dirty="0" smtClean="0"/>
              <a:t>DONOVAN WIGNAL OF MAIRTRANS INTERNATIONAL LOGISTICS LTD .</a:t>
            </a:r>
          </a:p>
          <a:p>
            <a:r>
              <a:rPr lang="en-US" b="1" dirty="0" smtClean="0"/>
              <a:t>SHOP # 7 SEABED ARCADE, KING STREET KINGSTON</a:t>
            </a:r>
          </a:p>
          <a:p>
            <a:r>
              <a:rPr lang="en-US" b="1" dirty="0" smtClean="0"/>
              <a:t>PHONE: 9480337; 9488278 FAX: 9487831</a:t>
            </a:r>
          </a:p>
          <a:p>
            <a:r>
              <a:rPr lang="en-US" b="1" dirty="0" smtClean="0"/>
              <a:t>Website: </a:t>
            </a:r>
            <a:r>
              <a:rPr lang="en-US" b="1" dirty="0" smtClean="0">
                <a:hlinkClick r:id="rId2"/>
              </a:rPr>
              <a:t>www.mairtrans.com</a:t>
            </a:r>
            <a:r>
              <a:rPr lang="en-US" dirty="0" smtClean="0"/>
              <a:t> </a:t>
            </a:r>
          </a:p>
          <a:p>
            <a:r>
              <a:rPr lang="en-US" sz="1300" b="1" dirty="0" smtClean="0"/>
              <a:t>WE HELP YOU TO KEEP YOUR PROMISES</a:t>
            </a:r>
            <a:endParaRPr lang="en-US" sz="1300" b="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3431" y="3532681"/>
            <a:ext cx="4055586" cy="1840269"/>
          </a:xfrm>
          <a:prstGeom prst="rect">
            <a:avLst/>
          </a:prstGeom>
        </p:spPr>
      </p:pic>
    </p:spTree>
    <p:extLst>
      <p:ext uri="{BB962C8B-B14F-4D97-AF65-F5344CB8AC3E}">
        <p14:creationId xmlns:p14="http://schemas.microsoft.com/office/powerpoint/2010/main" val="87161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2939" y="4546967"/>
            <a:ext cx="8534400" cy="1507067"/>
          </a:xfrm>
        </p:spPr>
        <p:txBody>
          <a:bodyPr/>
          <a:lstStyle/>
          <a:p>
            <a:r>
              <a:rPr lang="en-US" b="1" dirty="0" smtClean="0"/>
              <a:t>THANK YOU FOR YOUR ATTENTION</a:t>
            </a:r>
            <a:br>
              <a:rPr lang="en-US" b="1" dirty="0" smtClean="0"/>
            </a:br>
            <a:r>
              <a:rPr lang="en-US" b="1" dirty="0" smtClean="0"/>
              <a:t>DO YOU HAVE ANY QUESTIONS?</a:t>
            </a:r>
            <a:endParaRPr lang="en-US" b="1"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52939" y="963586"/>
            <a:ext cx="7812156" cy="3668090"/>
          </a:xfrm>
          <a:prstGeom prst="rect">
            <a:avLst/>
          </a:prstGeom>
        </p:spPr>
      </p:pic>
    </p:spTree>
    <p:extLst>
      <p:ext uri="{BB962C8B-B14F-4D97-AF65-F5344CB8AC3E}">
        <p14:creationId xmlns:p14="http://schemas.microsoft.com/office/powerpoint/2010/main" val="2799561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b="1" dirty="0"/>
              <a:t>DEFINITION </a:t>
            </a:r>
          </a:p>
        </p:txBody>
      </p:sp>
      <p:sp>
        <p:nvSpPr>
          <p:cNvPr id="3" name="Content Placeholder 2"/>
          <p:cNvSpPr>
            <a:spLocks noGrp="1"/>
          </p:cNvSpPr>
          <p:nvPr>
            <p:ph idx="1"/>
          </p:nvPr>
        </p:nvSpPr>
        <p:spPr/>
        <p:txBody>
          <a:bodyPr>
            <a:normAutofit fontScale="25000" lnSpcReduction="20000"/>
          </a:bodyPr>
          <a:lstStyle/>
          <a:p>
            <a:r>
              <a:rPr lang="en-US" sz="9800" b="1" dirty="0" smtClean="0"/>
              <a:t>WHAT IS SHIPPING AND </a:t>
            </a:r>
            <a:r>
              <a:rPr lang="en-US" sz="9800" b="1" dirty="0" smtClean="0"/>
              <a:t>LOGISTICS? </a:t>
            </a:r>
            <a:endParaRPr lang="en-US" sz="9800" b="1" dirty="0"/>
          </a:p>
          <a:p>
            <a:endParaRPr lang="en-US" dirty="0"/>
          </a:p>
          <a:p>
            <a:r>
              <a:rPr lang="en-US" sz="8600" b="1" dirty="0"/>
              <a:t>Shipping is the physical process of transporting commodities and merchandise goods and cargo (via </a:t>
            </a:r>
            <a:r>
              <a:rPr lang="en-US" sz="8600" b="1" dirty="0" smtClean="0"/>
              <a:t>land sea </a:t>
            </a:r>
            <a:r>
              <a:rPr lang="en-US" sz="8600" b="1" dirty="0"/>
              <a:t>or air) </a:t>
            </a:r>
          </a:p>
          <a:p>
            <a:endParaRPr lang="en-US" sz="2600" b="1" dirty="0"/>
          </a:p>
          <a:p>
            <a:endParaRPr lang="en-US" sz="2600" b="1" dirty="0"/>
          </a:p>
          <a:p>
            <a:endParaRPr lang="en-US" sz="2600" b="1" dirty="0"/>
          </a:p>
          <a:p>
            <a:r>
              <a:rPr lang="en-US" sz="7400" b="1" dirty="0"/>
              <a:t>Logistics is the management of the supply chain in the flow of goods between the point of origin and the point of consumption in order to meet market demands </a:t>
            </a:r>
          </a:p>
          <a:p>
            <a:endParaRPr lang="en-US" dirty="0"/>
          </a:p>
          <a:p>
            <a:endParaRPr lang="en-US" dirty="0"/>
          </a:p>
        </p:txBody>
      </p:sp>
    </p:spTree>
    <p:extLst>
      <p:ext uri="{BB962C8B-B14F-4D97-AF65-F5344CB8AC3E}">
        <p14:creationId xmlns:p14="http://schemas.microsoft.com/office/powerpoint/2010/main" val="3456718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b="1" dirty="0"/>
              <a:t>CHOOSING A SUITABLE CARRIER </a:t>
            </a:r>
            <a:endParaRPr lang="en-US" dirty="0"/>
          </a:p>
        </p:txBody>
      </p:sp>
      <p:sp>
        <p:nvSpPr>
          <p:cNvPr id="3" name="Content Placeholder 2"/>
          <p:cNvSpPr>
            <a:spLocks noGrp="1"/>
          </p:cNvSpPr>
          <p:nvPr>
            <p:ph idx="1"/>
          </p:nvPr>
        </p:nvSpPr>
        <p:spPr/>
        <p:txBody>
          <a:bodyPr>
            <a:normAutofit fontScale="62500" lnSpcReduction="20000"/>
          </a:bodyPr>
          <a:lstStyle/>
          <a:p>
            <a:endParaRPr lang="en-US" dirty="0"/>
          </a:p>
          <a:p>
            <a:endParaRPr lang="en-US" dirty="0" smtClean="0"/>
          </a:p>
          <a:p>
            <a:endParaRPr lang="en-US" dirty="0"/>
          </a:p>
          <a:p>
            <a:endParaRPr lang="en-US" dirty="0" smtClean="0"/>
          </a:p>
          <a:p>
            <a:r>
              <a:rPr lang="en-US" sz="3500" b="1" dirty="0" smtClean="0"/>
              <a:t>EXPORTING </a:t>
            </a:r>
            <a:r>
              <a:rPr lang="en-US" sz="3500" b="1" dirty="0"/>
              <a:t>YOUR PRODUCT? YOU MUST DETERMINE THE MOST SUITABLE </a:t>
            </a:r>
            <a:r>
              <a:rPr lang="en-US" sz="3500" b="1" dirty="0" smtClean="0"/>
              <a:t>MODE </a:t>
            </a:r>
            <a:r>
              <a:rPr lang="en-US" sz="3500" b="1" dirty="0"/>
              <a:t>OF </a:t>
            </a:r>
            <a:r>
              <a:rPr lang="en-US" sz="3500" b="1" dirty="0" smtClean="0"/>
              <a:t>TRANSPORT</a:t>
            </a:r>
            <a:endParaRPr lang="en-US" sz="3500" b="1" dirty="0"/>
          </a:p>
          <a:p>
            <a:r>
              <a:rPr lang="en-US" sz="3600" b="1" dirty="0" smtClean="0"/>
              <a:t>SEA</a:t>
            </a:r>
            <a:r>
              <a:rPr lang="en-US" dirty="0" smtClean="0"/>
              <a:t> </a:t>
            </a:r>
            <a:r>
              <a:rPr lang="en-US" sz="3400" dirty="0"/>
              <a:t>(TO INCLUDE THE </a:t>
            </a:r>
            <a:r>
              <a:rPr lang="en-US" sz="3400" dirty="0" smtClean="0"/>
              <a:t>NVOCC (non vessel operating common carrier) </a:t>
            </a:r>
          </a:p>
          <a:p>
            <a:r>
              <a:rPr lang="en-US" sz="3600" b="1" dirty="0" smtClean="0"/>
              <a:t>AIR</a:t>
            </a:r>
            <a:r>
              <a:rPr lang="en-US" sz="3600" dirty="0" smtClean="0"/>
              <a:t> </a:t>
            </a:r>
            <a:r>
              <a:rPr lang="en-US" sz="3600" dirty="0"/>
              <a:t>(TO INCLUDE AIR COURIER) </a:t>
            </a:r>
            <a:endParaRPr lang="en-US" sz="3600" dirty="0" smtClean="0"/>
          </a:p>
          <a:p>
            <a:r>
              <a:rPr lang="en-US" sz="3400" b="1" dirty="0" smtClean="0"/>
              <a:t>MULTIMODAL</a:t>
            </a:r>
            <a:r>
              <a:rPr lang="en-US" sz="3400" dirty="0" smtClean="0"/>
              <a:t> </a:t>
            </a:r>
            <a:r>
              <a:rPr lang="en-US" sz="3400" dirty="0"/>
              <a:t>(TO INCLUDE TRANSHIPMENT </a:t>
            </a:r>
          </a:p>
          <a:p>
            <a:endParaRPr lang="en-US" dirty="0"/>
          </a:p>
          <a:p>
            <a:endParaRPr lang="en-US" dirty="0"/>
          </a:p>
        </p:txBody>
      </p:sp>
    </p:spTree>
    <p:extLst>
      <p:ext uri="{BB962C8B-B14F-4D97-AF65-F5344CB8AC3E}">
        <p14:creationId xmlns:p14="http://schemas.microsoft.com/office/powerpoint/2010/main" val="2003508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sz="4000" b="1" dirty="0"/>
              <a:t>FACTORS WHICH DETERMINES THE SUITABLE MODE </a:t>
            </a:r>
          </a:p>
        </p:txBody>
      </p:sp>
      <p:sp>
        <p:nvSpPr>
          <p:cNvPr id="3" name="Content Placeholder 2"/>
          <p:cNvSpPr>
            <a:spLocks noGrp="1"/>
          </p:cNvSpPr>
          <p:nvPr>
            <p:ph idx="1"/>
          </p:nvPr>
        </p:nvSpPr>
        <p:spPr/>
        <p:txBody>
          <a:bodyPr/>
          <a:lstStyle/>
          <a:p>
            <a:endParaRPr lang="en-US" dirty="0"/>
          </a:p>
          <a:p>
            <a:r>
              <a:rPr lang="en-US" b="1" dirty="0" smtClean="0"/>
              <a:t>FREQUENCY </a:t>
            </a:r>
            <a:r>
              <a:rPr lang="en-US" b="1" dirty="0"/>
              <a:t>OF SERVICE </a:t>
            </a:r>
            <a:endParaRPr lang="en-US" b="1" dirty="0" smtClean="0"/>
          </a:p>
          <a:p>
            <a:r>
              <a:rPr lang="en-US" b="1" dirty="0" smtClean="0"/>
              <a:t>TRANSIT TIME</a:t>
            </a:r>
          </a:p>
          <a:p>
            <a:r>
              <a:rPr lang="en-US" b="1" dirty="0" smtClean="0"/>
              <a:t>SHELF LIFE OF THE PRODUCT</a:t>
            </a:r>
          </a:p>
          <a:p>
            <a:r>
              <a:rPr lang="en-US" b="1" dirty="0" smtClean="0"/>
              <a:t>INLAND TRANSPORT</a:t>
            </a:r>
          </a:p>
          <a:p>
            <a:r>
              <a:rPr lang="en-US" b="1" dirty="0" smtClean="0"/>
              <a:t>TRANSHIPMENT POSSIBILITES AND IMPACT TRANSIT TIME</a:t>
            </a:r>
          </a:p>
          <a:p>
            <a:endParaRPr lang="en-US" dirty="0"/>
          </a:p>
          <a:p>
            <a:endParaRPr lang="en-US" dirty="0"/>
          </a:p>
        </p:txBody>
      </p:sp>
    </p:spTree>
    <p:extLst>
      <p:ext uri="{BB962C8B-B14F-4D97-AF65-F5344CB8AC3E}">
        <p14:creationId xmlns:p14="http://schemas.microsoft.com/office/powerpoint/2010/main" val="4144380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b="1" dirty="0"/>
              <a:t>LEGAL ASPECTS OF SHIPPING </a:t>
            </a:r>
          </a:p>
        </p:txBody>
      </p:sp>
      <p:sp>
        <p:nvSpPr>
          <p:cNvPr id="3" name="Content Placeholder 2"/>
          <p:cNvSpPr>
            <a:spLocks noGrp="1"/>
          </p:cNvSpPr>
          <p:nvPr>
            <p:ph idx="1"/>
          </p:nvPr>
        </p:nvSpPr>
        <p:spPr/>
        <p:txBody>
          <a:bodyPr>
            <a:normAutofit fontScale="92500" lnSpcReduction="20000"/>
          </a:bodyPr>
          <a:lstStyle/>
          <a:p>
            <a:r>
              <a:rPr lang="en-US" sz="3600" b="1" i="1" dirty="0" smtClean="0"/>
              <a:t>Understanding the:</a:t>
            </a:r>
          </a:p>
          <a:p>
            <a:endParaRPr lang="en-US" sz="3600" dirty="0"/>
          </a:p>
          <a:p>
            <a:r>
              <a:rPr lang="en-US" sz="3600" dirty="0"/>
              <a:t>Terms of the Bill of Lading </a:t>
            </a:r>
          </a:p>
          <a:p>
            <a:r>
              <a:rPr lang="en-US" sz="3600" dirty="0"/>
              <a:t>2.Terms of the Airway Bill </a:t>
            </a:r>
          </a:p>
          <a:p>
            <a:r>
              <a:rPr lang="en-US" sz="3600" dirty="0"/>
              <a:t>3.Terms of the Multimodal Bill of Lading </a:t>
            </a:r>
          </a:p>
          <a:p>
            <a:r>
              <a:rPr lang="en-US" sz="3600" dirty="0"/>
              <a:t>4. Pro-forma/Commercial Invoice </a:t>
            </a:r>
          </a:p>
          <a:p>
            <a:endParaRPr lang="en-US" dirty="0"/>
          </a:p>
        </p:txBody>
      </p:sp>
    </p:spTree>
    <p:extLst>
      <p:ext uri="{BB962C8B-B14F-4D97-AF65-F5344CB8AC3E}">
        <p14:creationId xmlns:p14="http://schemas.microsoft.com/office/powerpoint/2010/main" val="2220678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stretch>
            <a:fillRect/>
          </a:stretch>
        </p:blipFill>
        <p:spPr>
          <a:xfrm>
            <a:off x="1848678" y="93991"/>
            <a:ext cx="8109273" cy="6654679"/>
          </a:xfrm>
          <a:prstGeom prst="rect">
            <a:avLst/>
          </a:prstGeom>
        </p:spPr>
      </p:pic>
    </p:spTree>
    <p:extLst>
      <p:ext uri="{BB962C8B-B14F-4D97-AF65-F5344CB8AC3E}">
        <p14:creationId xmlns:p14="http://schemas.microsoft.com/office/powerpoint/2010/main" val="3960977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PROFORMA INVOICE VS COMMERCIAL INVOICE What’s the difference? </a:t>
            </a:r>
          </a:p>
        </p:txBody>
      </p:sp>
      <p:sp>
        <p:nvSpPr>
          <p:cNvPr id="3" name="Content Placeholder 2"/>
          <p:cNvSpPr>
            <a:spLocks noGrp="1"/>
          </p:cNvSpPr>
          <p:nvPr>
            <p:ph idx="1"/>
          </p:nvPr>
        </p:nvSpPr>
        <p:spPr/>
        <p:txBody>
          <a:bodyPr>
            <a:normAutofit/>
          </a:bodyPr>
          <a:lstStyle/>
          <a:p>
            <a:endParaRPr lang="en-US" dirty="0"/>
          </a:p>
          <a:p>
            <a:r>
              <a:rPr lang="en-US" b="1" dirty="0" smtClean="0"/>
              <a:t>A </a:t>
            </a:r>
            <a:r>
              <a:rPr lang="en-US" b="1" dirty="0"/>
              <a:t>Pro forma Invoice (or estimated invoice) is the document commonly used as preliminary invoices with a quotation, which shows negotiation between reached between the seller and the buyer. Its an estimated invoice sent by a seller to a buyer in advance of a shipment or delivery of goods. It notes the kind and quantity of goods, their value, and other important information such as weight and transportation charges, terms of sales and terms of delivery. Pro forma invoices. </a:t>
            </a:r>
          </a:p>
          <a:p>
            <a:r>
              <a:rPr lang="en-US" b="1" dirty="0" smtClean="0"/>
              <a:t>It </a:t>
            </a:r>
            <a:r>
              <a:rPr lang="en-US" b="1" dirty="0"/>
              <a:t>is not a confirmation of a Sales Agreement </a:t>
            </a:r>
          </a:p>
        </p:txBody>
      </p:sp>
    </p:spTree>
    <p:extLst>
      <p:ext uri="{BB962C8B-B14F-4D97-AF65-F5344CB8AC3E}">
        <p14:creationId xmlns:p14="http://schemas.microsoft.com/office/powerpoint/2010/main" val="1657153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PROFORMA INVOICE VS COMMERCIAL INVOICE </a:t>
            </a:r>
            <a:endParaRPr lang="en-US" dirty="0"/>
          </a:p>
        </p:txBody>
      </p:sp>
      <p:sp>
        <p:nvSpPr>
          <p:cNvPr id="3" name="Content Placeholder 2"/>
          <p:cNvSpPr>
            <a:spLocks noGrp="1"/>
          </p:cNvSpPr>
          <p:nvPr>
            <p:ph idx="1"/>
          </p:nvPr>
        </p:nvSpPr>
        <p:spPr/>
        <p:txBody>
          <a:bodyPr>
            <a:normAutofit fontScale="25000" lnSpcReduction="20000"/>
          </a:bodyPr>
          <a:lstStyle/>
          <a:p>
            <a:endParaRPr lang="en-US" dirty="0"/>
          </a:p>
          <a:p>
            <a:endParaRPr lang="en-US" dirty="0"/>
          </a:p>
          <a:p>
            <a:r>
              <a:rPr lang="en-US" sz="8000" dirty="0"/>
              <a:t>A </a:t>
            </a:r>
            <a:r>
              <a:rPr lang="en-US" sz="8000" b="1" dirty="0"/>
              <a:t>Commercial Invoice </a:t>
            </a:r>
            <a:r>
              <a:rPr lang="en-US" sz="8000" dirty="0"/>
              <a:t>is a document used in foreign trade. </a:t>
            </a:r>
          </a:p>
          <a:p>
            <a:r>
              <a:rPr lang="en-US" sz="8000" dirty="0" smtClean="0"/>
              <a:t>It </a:t>
            </a:r>
            <a:r>
              <a:rPr lang="en-US" sz="8000" dirty="0"/>
              <a:t>is used as a customs declaration provided by Supplier/Shipper </a:t>
            </a:r>
          </a:p>
          <a:p>
            <a:r>
              <a:rPr lang="en-US" sz="8000" dirty="0" smtClean="0"/>
              <a:t>It’s </a:t>
            </a:r>
            <a:r>
              <a:rPr lang="en-US" sz="8000" dirty="0"/>
              <a:t>used for exporting goods across international borders </a:t>
            </a:r>
          </a:p>
          <a:p>
            <a:r>
              <a:rPr lang="en-US" sz="8000" dirty="0" smtClean="0"/>
              <a:t>Information </a:t>
            </a:r>
            <a:r>
              <a:rPr lang="en-US" sz="8000" dirty="0"/>
              <a:t>on all the parties involved in the shipping transaction </a:t>
            </a:r>
          </a:p>
          <a:p>
            <a:r>
              <a:rPr lang="en-US" sz="8000" dirty="0" smtClean="0"/>
              <a:t>Detailed </a:t>
            </a:r>
            <a:r>
              <a:rPr lang="en-US" sz="8000" dirty="0"/>
              <a:t>description of goods being transported, quantity &amp; Value </a:t>
            </a:r>
          </a:p>
          <a:p>
            <a:r>
              <a:rPr lang="en-US" sz="8000" dirty="0" smtClean="0"/>
              <a:t>The </a:t>
            </a:r>
            <a:r>
              <a:rPr lang="en-US" sz="8000" dirty="0"/>
              <a:t>country of manufacture </a:t>
            </a:r>
          </a:p>
          <a:p>
            <a:r>
              <a:rPr lang="en-US" sz="8000" dirty="0" smtClean="0"/>
              <a:t>The </a:t>
            </a:r>
            <a:r>
              <a:rPr lang="en-US" sz="8000" dirty="0"/>
              <a:t>Harmonized System codes for each item being shipped </a:t>
            </a:r>
          </a:p>
          <a:p>
            <a:r>
              <a:rPr lang="en-US" sz="8000" dirty="0" smtClean="0"/>
              <a:t>Must </a:t>
            </a:r>
            <a:r>
              <a:rPr lang="en-US" sz="8000" dirty="0"/>
              <a:t>also include a statement certifying that the invoice is true, and a signature. </a:t>
            </a:r>
          </a:p>
          <a:p>
            <a:r>
              <a:rPr lang="en-US" sz="8000" dirty="0" smtClean="0"/>
              <a:t>A </a:t>
            </a:r>
            <a:r>
              <a:rPr lang="en-US" sz="8000" dirty="0"/>
              <a:t>commercial invoice is used to calculate tariffs, based on the CIF value for customs purposes of duty and taxes payable </a:t>
            </a:r>
          </a:p>
          <a:p>
            <a:endParaRPr lang="en-US" dirty="0"/>
          </a:p>
        </p:txBody>
      </p:sp>
    </p:spTree>
    <p:extLst>
      <p:ext uri="{BB962C8B-B14F-4D97-AF65-F5344CB8AC3E}">
        <p14:creationId xmlns:p14="http://schemas.microsoft.com/office/powerpoint/2010/main" val="1510961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CONSIDER THE MOST SUITABLE INCOTERMS </a:t>
            </a:r>
          </a:p>
        </p:txBody>
      </p:sp>
      <p:sp>
        <p:nvSpPr>
          <p:cNvPr id="3" name="Content Placeholder 2"/>
          <p:cNvSpPr>
            <a:spLocks noGrp="1"/>
          </p:cNvSpPr>
          <p:nvPr>
            <p:ph idx="1"/>
          </p:nvPr>
        </p:nvSpPr>
        <p:spPr/>
        <p:txBody>
          <a:bodyPr>
            <a:normAutofit fontScale="92500"/>
          </a:bodyPr>
          <a:lstStyle/>
          <a:p>
            <a:endParaRPr lang="en-US" dirty="0"/>
          </a:p>
          <a:p>
            <a:r>
              <a:rPr lang="en-US" dirty="0" smtClean="0"/>
              <a:t> </a:t>
            </a:r>
            <a:r>
              <a:rPr lang="en-US" sz="2600" b="1" dirty="0" smtClean="0"/>
              <a:t>TERMS</a:t>
            </a:r>
            <a:r>
              <a:rPr lang="en-US" sz="2600" b="1" dirty="0"/>
              <a:t>DELIVERY (incoterms)</a:t>
            </a:r>
            <a:r>
              <a:rPr lang="en-US" b="1" dirty="0"/>
              <a:t> </a:t>
            </a:r>
            <a:r>
              <a:rPr lang="en-US" dirty="0"/>
              <a:t>– A standardized set of terms in</a:t>
            </a:r>
            <a:r>
              <a:rPr lang="en-US" b="1" dirty="0" smtClean="0"/>
              <a:t> </a:t>
            </a:r>
            <a:r>
              <a:rPr lang="en-US" b="1" dirty="0"/>
              <a:t>OF </a:t>
            </a:r>
            <a:r>
              <a:rPr lang="en-US" sz="2800" dirty="0" smtClean="0"/>
              <a:t>tended </a:t>
            </a:r>
            <a:r>
              <a:rPr lang="en-US" sz="2800" dirty="0"/>
              <a:t>to reduce or remove altogether uncertainties arising from different interpretation of the rules in different countries for the movement of goods and where the responsibility change hands from the seller to the buyer </a:t>
            </a:r>
          </a:p>
          <a:p>
            <a:r>
              <a:rPr lang="en-US" sz="2800" dirty="0"/>
              <a:t>EX WORKS or FOB or C&amp;F or CIF or DDU </a:t>
            </a:r>
          </a:p>
        </p:txBody>
      </p:sp>
    </p:spTree>
    <p:extLst>
      <p:ext uri="{BB962C8B-B14F-4D97-AF65-F5344CB8AC3E}">
        <p14:creationId xmlns:p14="http://schemas.microsoft.com/office/powerpoint/2010/main" val="3668968512"/>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138</TotalTime>
  <Words>531</Words>
  <Application>Microsoft Office PowerPoint</Application>
  <PresentationFormat>Widescreen</PresentationFormat>
  <Paragraphs>95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Book Antiqua</vt:lpstr>
      <vt:lpstr>Century Gothic</vt:lpstr>
      <vt:lpstr>Wingdings 3</vt:lpstr>
      <vt:lpstr>Slice</vt:lpstr>
      <vt:lpstr>               STEP BY STEP GUIDE TO Exporting  WORKSHOP </vt:lpstr>
      <vt:lpstr> DEFINITION </vt:lpstr>
      <vt:lpstr> CHOOSING A SUITABLE CARRIER </vt:lpstr>
      <vt:lpstr> FACTORS WHICH DETERMINES THE SUITABLE MODE </vt:lpstr>
      <vt:lpstr> LEGAL ASPECTS OF SHIPPING </vt:lpstr>
      <vt:lpstr>PowerPoint Presentation</vt:lpstr>
      <vt:lpstr> PROFORMA INVOICE VS COMMERCIAL INVOICE What’s the difference? </vt:lpstr>
      <vt:lpstr> PROFORMA INVOICE VS COMMERCIAL INVOICE </vt:lpstr>
      <vt:lpstr> CONSIDER THE MOST SUITABLE INCOTERMS </vt:lpstr>
      <vt:lpstr>ORIGIN COST (JAMAICA) </vt:lpstr>
      <vt:lpstr>DESTINATION COST  </vt:lpstr>
      <vt:lpstr>SHIPPING &amp; LOGISTICS DOCUMENTATION </vt:lpstr>
      <vt:lpstr>AKNLOWLEGEMENTS</vt:lpstr>
      <vt:lpstr>THANK YOU FOR YOUR ATTENTION DO YOU HAVE ANY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STEP BY STEP GUIDE TO Exporting  WORKSHOP </dc:title>
  <dc:creator>Donovan Wignal</dc:creator>
  <cp:lastModifiedBy>Donovan Wignal</cp:lastModifiedBy>
  <cp:revision>15</cp:revision>
  <dcterms:created xsi:type="dcterms:W3CDTF">2016-07-04T22:58:02Z</dcterms:created>
  <dcterms:modified xsi:type="dcterms:W3CDTF">2016-07-07T13:39:52Z</dcterms:modified>
</cp:coreProperties>
</file>